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Quicksand"/>
      <p:regular r:id="rId30"/>
      <p:bold r:id="rId31"/>
    </p:embeddedFont>
    <p:embeddedFont>
      <p:font typeface="Open Sans"/>
      <p:regular r:id="rId32"/>
      <p:bold r:id="rId33"/>
      <p:italic r:id="rId34"/>
      <p:boldItalic r:id="rId35"/>
    </p:embeddedFont>
    <p:embeddedFont>
      <p:font typeface="Quicksand Light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icksand-bold.fntdata"/><Relationship Id="rId30" Type="http://schemas.openxmlformats.org/officeDocument/2006/relationships/font" Target="fonts/Quicksand-regular.fntdata"/><Relationship Id="rId11" Type="http://schemas.openxmlformats.org/officeDocument/2006/relationships/slide" Target="slides/slide6.xml"/><Relationship Id="rId33" Type="http://schemas.openxmlformats.org/officeDocument/2006/relationships/font" Target="fonts/OpenSans-bold.fntdata"/><Relationship Id="rId10" Type="http://schemas.openxmlformats.org/officeDocument/2006/relationships/slide" Target="slides/slide5.xml"/><Relationship Id="rId32" Type="http://schemas.openxmlformats.org/officeDocument/2006/relationships/font" Target="fonts/OpenSans-regular.fntdata"/><Relationship Id="rId13" Type="http://schemas.openxmlformats.org/officeDocument/2006/relationships/slide" Target="slides/slide8.xml"/><Relationship Id="rId35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34" Type="http://schemas.openxmlformats.org/officeDocument/2006/relationships/font" Target="fonts/OpenSans-italic.fntdata"/><Relationship Id="rId15" Type="http://schemas.openxmlformats.org/officeDocument/2006/relationships/slide" Target="slides/slide10.xml"/><Relationship Id="rId37" Type="http://schemas.openxmlformats.org/officeDocument/2006/relationships/font" Target="fonts/QuicksandLight-bold.fntdata"/><Relationship Id="rId14" Type="http://schemas.openxmlformats.org/officeDocument/2006/relationships/slide" Target="slides/slide9.xml"/><Relationship Id="rId36" Type="http://schemas.openxmlformats.org/officeDocument/2006/relationships/font" Target="fonts/QuicksandLigh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" name="Google Shape;3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3fcfc30d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a3fcfc30d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3fcfc30d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ga3fcfc30d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3fcfc30d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a3fcfc30d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a3fcfc30d8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ga3fcfc30d8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3fcfc30d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a3fcfc30d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a3fcfc30d8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a3fcfc30d8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3fcfc30d8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a3fcfc30d8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3fcfc30d8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a3fcfc30d8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a3fcfc30d8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a3fcfc30d8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3fcfc30d8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a3fcfc30d8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3fcfc30d8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a3fcfc30d8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3fcfc30d8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a3fcfc30d8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3fcfc30d8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a3fcfc30d8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3fcfc30d8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ga3fcfc30d8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3fcfc30d8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a3fcfc30d8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a3fcfc30d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ga3fcfc30d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3fcfc30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ga3fcfc30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3fcfc30d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a3fcfc30d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3fcfc30d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ga3fcfc30d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a3fcfc30d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a3fcfc30d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 - Copertina TALK">
  <p:cSld name="CUSTOM_4">
    <p:bg>
      <p:bgPr>
        <a:solidFill>
          <a:schemeClr val="dk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17225" l="0" r="17965" t="0"/>
          <a:stretch/>
        </p:blipFill>
        <p:spPr>
          <a:xfrm>
            <a:off x="0" y="0"/>
            <a:ext cx="9143998" cy="5191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4275" y="-551900"/>
            <a:ext cx="6295450" cy="629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title"/>
          </p:nvPr>
        </p:nvSpPr>
        <p:spPr>
          <a:xfrm>
            <a:off x="2000250" y="385275"/>
            <a:ext cx="5143500" cy="43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Quicksand"/>
              <a:buNone/>
              <a:defRPr b="1" i="0" sz="35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Quicksand"/>
              <a:buNone/>
              <a:defRPr b="1" i="0" sz="35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Quicksand"/>
              <a:buNone/>
              <a:defRPr b="1" i="0" sz="35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Quicksand"/>
              <a:buNone/>
              <a:defRPr b="1" i="0" sz="35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Quicksand"/>
              <a:buNone/>
              <a:defRPr b="1" i="0" sz="35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Quicksand"/>
              <a:buNone/>
              <a:defRPr b="1" i="0" sz="35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Quicksand"/>
              <a:buNone/>
              <a:defRPr b="1" i="0" sz="35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Quicksand"/>
              <a:buNone/>
              <a:defRPr b="1" i="0" sz="35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Quicksand"/>
              <a:buNone/>
              <a:defRPr b="1" i="0" sz="35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2742000" y="4016675"/>
            <a:ext cx="36600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5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6175" y="228450"/>
            <a:ext cx="1561150" cy="35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13350" y="2897327"/>
            <a:ext cx="2145575" cy="211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 - Titolo sezione ">
  <p:cSld name="CUSTOM_7_1">
    <p:bg>
      <p:bgPr>
        <a:solidFill>
          <a:srgbClr val="FFFFFF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4101525" y="360250"/>
            <a:ext cx="4553700" cy="45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20" name="Google Shape;20;p3"/>
          <p:cNvSpPr/>
          <p:nvPr/>
        </p:nvSpPr>
        <p:spPr>
          <a:xfrm>
            <a:off x="3271050" y="4193875"/>
            <a:ext cx="5872800" cy="1020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25209" r="25214" t="0"/>
          <a:stretch/>
        </p:blipFill>
        <p:spPr>
          <a:xfrm>
            <a:off x="-42375" y="-30275"/>
            <a:ext cx="3640900" cy="524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 - Interno 2">
  <p:cSld name="CUSTOM_5_1"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2838" y="213100"/>
            <a:ext cx="480425" cy="480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●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○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■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●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○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55600" lvl="5" marL="2743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■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55600" lvl="6" marL="3200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●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55600" lvl="7" marL="3657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○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55600" lvl="8" marL="4114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■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 - Interno 1">
  <p:cSld name="CUSTOM_5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2838" y="213100"/>
            <a:ext cx="480425" cy="480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type="title"/>
          </p:nvPr>
        </p:nvSpPr>
        <p:spPr>
          <a:xfrm>
            <a:off x="936950" y="262875"/>
            <a:ext cx="65913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●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○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55600" lvl="2" marL="137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■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●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○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55600" lvl="5" marL="2743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■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55600" lvl="6" marL="3200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●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55600" lvl="7" marL="3657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○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55600" lvl="8" marL="4114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Open Sans"/>
              <a:buChar char="■"/>
              <a:defRPr b="0" i="0" sz="2000" u="none" cap="none" strike="noStrik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 - Copertina TALK - Retro">
  <p:cSld name="CUSTOM_4_1">
    <p:bg>
      <p:bgPr>
        <a:solidFill>
          <a:schemeClr val="dk1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 rotWithShape="1">
          <a:blip r:embed="rId2">
            <a:alphaModFix/>
          </a:blip>
          <a:srcRect b="17225" l="0" r="17965" t="0"/>
          <a:stretch/>
        </p:blipFill>
        <p:spPr>
          <a:xfrm>
            <a:off x="0" y="0"/>
            <a:ext cx="9143998" cy="5191649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 txBox="1"/>
          <p:nvPr>
            <p:ph idx="1" type="subTitle"/>
          </p:nvPr>
        </p:nvSpPr>
        <p:spPr>
          <a:xfrm>
            <a:off x="2856850" y="1007675"/>
            <a:ext cx="3342300" cy="33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Quicksand"/>
              <a:buNone/>
              <a:defRPr b="1" i="0" sz="2000" u="none" cap="none" strike="noStrike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Quicksand"/>
              <a:buNone/>
              <a:defRPr b="1" i="0" sz="1800" u="none" cap="none" strike="noStrike">
                <a:solidFill>
                  <a:schemeClr val="accent2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33" name="Google Shape;33;p6"/>
          <p:cNvSpPr txBox="1"/>
          <p:nvPr/>
        </p:nvSpPr>
        <p:spPr>
          <a:xfrm>
            <a:off x="7538025" y="4244675"/>
            <a:ext cx="1336200" cy="2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it" sz="1400" u="none" cap="none" strike="noStrike">
                <a:solidFill>
                  <a:schemeClr val="accent2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Powered by</a:t>
            </a:r>
            <a:endParaRPr b="0" i="0" sz="1400" u="none" cap="none" strike="noStrike">
              <a:solidFill>
                <a:schemeClr val="accent2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175" y="228450"/>
            <a:ext cx="1561150" cy="35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37945" y="4610000"/>
            <a:ext cx="1336355" cy="31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-20550" y="4594500"/>
            <a:ext cx="9185100" cy="597000"/>
          </a:xfrm>
          <a:prstGeom prst="round2SameRect">
            <a:avLst>
              <a:gd fmla="val 50000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 txBox="1"/>
          <p:nvPr/>
        </p:nvSpPr>
        <p:spPr>
          <a:xfrm>
            <a:off x="8499634" y="46962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b="1" i="0" lang="it" sz="1300" u="none" cap="none" strike="noStrik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rPr>
              <a:t>‹#›</a:t>
            </a:fld>
            <a:endParaRPr b="1" i="0" sz="1300" u="none" cap="none" strike="noStrike">
              <a:solidFill>
                <a:schemeClr val="accen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" name="Google Shape;8;p1"/>
          <p:cNvSpPr txBox="1"/>
          <p:nvPr/>
        </p:nvSpPr>
        <p:spPr>
          <a:xfrm>
            <a:off x="1836450" y="4696138"/>
            <a:ext cx="5471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it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rPr>
              <a:t>Face detection in Go and Webassembly</a:t>
            </a:r>
            <a:r>
              <a:rPr b="1" i="0" lang="it" sz="1400" u="none" cap="none" strike="noStrike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rPr>
              <a:t> - </a:t>
            </a:r>
            <a:r>
              <a:rPr b="1" lang="it"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rPr>
              <a:t>Endre Simo</a:t>
            </a:r>
            <a:endParaRPr b="1" i="0" sz="1400" u="none" cap="none" strike="noStrike">
              <a:solidFill>
                <a:schemeClr val="accent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" name="Google Shape;9;p1"/>
          <p:cNvSpPr txBox="1"/>
          <p:nvPr/>
        </p:nvSpPr>
        <p:spPr>
          <a:xfrm>
            <a:off x="7672227" y="257441"/>
            <a:ext cx="1376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it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rPr>
              <a:t>21</a:t>
            </a:r>
            <a:r>
              <a:rPr b="1" i="0" lang="it" sz="1400" u="none" cap="none" strike="noStrik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rPr>
              <a:t>/</a:t>
            </a:r>
            <a:r>
              <a:rPr b="1" lang="it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rPr>
              <a:t>10</a:t>
            </a:r>
            <a:r>
              <a:rPr b="1" i="0" lang="it" sz="1400" u="none" cap="none" strike="noStrike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rPr>
              <a:t>/2020</a:t>
            </a:r>
            <a:endParaRPr b="1" i="0" sz="1400" u="none" cap="none" strike="noStrike">
              <a:solidFill>
                <a:schemeClr val="accen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57300" y="4758175"/>
            <a:ext cx="1182576" cy="2698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hyperlink" Target="https://github.com/esimov/pigo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2000250" y="385275"/>
            <a:ext cx="5143500" cy="43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Face detection in Go and Webassembly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/>
              <a:t>(using the Pigo library)</a:t>
            </a:r>
            <a:endParaRPr sz="1700"/>
          </a:p>
        </p:txBody>
      </p:sp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2742000" y="4016675"/>
            <a:ext cx="36600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it"/>
              <a:t>Endre Simo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R</a:t>
            </a:r>
            <a:r>
              <a:rPr lang="it"/>
              <a:t>egions classification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We classify the regions based on the parsed binary data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The classification is based on pixel intensity comparison test encoded in binary format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bintest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:=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D73A4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(px1, px2 uint8) int {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900">
                <a:solidFill>
                  <a:srgbClr val="D73A4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px1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&lt;=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px2 {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it" sz="900">
                <a:solidFill>
                  <a:srgbClr val="D73A4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900">
              <a:solidFill>
                <a:srgbClr val="005CC5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}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900">
                <a:solidFill>
                  <a:srgbClr val="D73A4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solidFill>
                <a:srgbClr val="005CC5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idx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2*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idx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bintest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(pixels[x1], pixels[x2])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An image region is considered being face if it passes all the cascade members.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During the decision tree scanning each detection is flagged with a detection score.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An image region is considered as face if the detection score is above a certain threshold (</a:t>
            </a:r>
            <a:r>
              <a:rPr b="1" lang="it"/>
              <a:t>~0.995</a:t>
            </a:r>
            <a:r>
              <a:rPr lang="it"/>
              <a:t>)</a:t>
            </a:r>
            <a:endParaRPr/>
          </a:p>
        </p:txBody>
      </p:sp>
      <p:sp>
        <p:nvSpPr>
          <p:cNvPr id="101" name="Google Shape;101;p17"/>
          <p:cNvSpPr txBox="1"/>
          <p:nvPr>
            <p:ph type="title"/>
          </p:nvPr>
        </p:nvSpPr>
        <p:spPr>
          <a:xfrm>
            <a:off x="936950" y="262875"/>
            <a:ext cx="65913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Run the cascades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Run the cascades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6A737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Detection struct contains the detection results composed of</a:t>
            </a:r>
            <a:endParaRPr sz="1100">
              <a:solidFill>
                <a:srgbClr val="6A737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6A737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the row, column, scale factor and the detection score.</a:t>
            </a:r>
            <a:endParaRPr sz="1100">
              <a:solidFill>
                <a:srgbClr val="6A737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D73A4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Detection </a:t>
            </a:r>
            <a:r>
              <a:rPr lang="it" sz="1100">
                <a:solidFill>
                  <a:srgbClr val="D73A4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struct</a:t>
            </a: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1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11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int</a:t>
            </a:r>
            <a:endParaRPr sz="11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11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int</a:t>
            </a:r>
            <a:endParaRPr sz="11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11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int</a:t>
            </a:r>
            <a:endParaRPr sz="11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11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Q</a:t>
            </a: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float32</a:t>
            </a:r>
            <a:endParaRPr sz="11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</a:t>
            </a:r>
            <a:r>
              <a:rPr lang="it"/>
              <a:t>Due to the noisiness of the underlying pixel data, the detector might produce overlaps in detections.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9"/>
          <p:cNvSpPr txBox="1"/>
          <p:nvPr>
            <p:ph type="title"/>
          </p:nvPr>
        </p:nvSpPr>
        <p:spPr>
          <a:xfrm>
            <a:off x="936950" y="262875"/>
            <a:ext cx="65913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Cluster detection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Cluster detection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9703" y="746362"/>
            <a:ext cx="4564585" cy="365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The cascade regions are clustered together by applying an </a:t>
            </a:r>
            <a:r>
              <a:rPr b="1" lang="it"/>
              <a:t>IoU</a:t>
            </a:r>
            <a:r>
              <a:rPr lang="it"/>
              <a:t> (</a:t>
            </a:r>
            <a:r>
              <a:rPr b="1" lang="it"/>
              <a:t>Intersection over Union</a:t>
            </a:r>
            <a:r>
              <a:rPr lang="it"/>
              <a:t>) formula over the detection results.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>
            <p:ph type="title"/>
          </p:nvPr>
        </p:nvSpPr>
        <p:spPr>
          <a:xfrm>
            <a:off x="936950" y="262875"/>
            <a:ext cx="65913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Cluster detection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Detection result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3601" y="815476"/>
            <a:ext cx="4576801" cy="3660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936950" y="262875"/>
            <a:ext cx="65913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Pupils/eyes localization</a:t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488" y="752724"/>
            <a:ext cx="5006226" cy="377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0000"/>
                </a:solidFill>
              </a:rPr>
              <a:t>- </a:t>
            </a:r>
            <a:r>
              <a:rPr lang="it" sz="1950">
                <a:solidFill>
                  <a:srgbClr val="000000"/>
                </a:solidFill>
                <a:highlight>
                  <a:srgbClr val="FFFFFF"/>
                </a:highlight>
              </a:rPr>
              <a:t>The implementation resembles with the face detection method</a:t>
            </a:r>
            <a:endParaRPr sz="19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0000"/>
                </a:solidFill>
              </a:rPr>
              <a:t>- </a:t>
            </a:r>
            <a:r>
              <a:rPr lang="it" sz="1950">
                <a:solidFill>
                  <a:srgbClr val="000000"/>
                </a:solidFill>
                <a:highlight>
                  <a:srgbClr val="FFFFFF"/>
                </a:highlight>
              </a:rPr>
              <a:t>The output of the regression trees might be noisy</a:t>
            </a:r>
            <a:endParaRPr sz="19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0000"/>
                </a:solidFill>
              </a:rPr>
              <a:t>- Random perturbation factor to outweigh the false positive rates on detection</a:t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3" name="Google Shape;143;p24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Short 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936950" y="262875"/>
            <a:ext cx="65913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Pupils/eyes localization</a:t>
            </a:r>
            <a:endParaRPr/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3513" y="1248125"/>
            <a:ext cx="6276975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8076" y="1107187"/>
            <a:ext cx="2281050" cy="3013924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/>
          <p:nvPr>
            <p:ph type="title"/>
          </p:nvPr>
        </p:nvSpPr>
        <p:spPr>
          <a:xfrm>
            <a:off x="4101525" y="360250"/>
            <a:ext cx="4553700" cy="45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What is Pigo?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 sz="1100" u="sng">
                <a:solidFill>
                  <a:schemeClr val="hlink"/>
                </a:solidFill>
                <a:hlinkClick r:id="rId4"/>
              </a:rPr>
              <a:t>https://github.com/esimov/pigo</a:t>
            </a:r>
            <a:endParaRPr sz="1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0000"/>
                </a:solidFill>
              </a:rPr>
              <a:t>- The detection function is almost identical for the left and right eye.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6A737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left eye</a:t>
            </a:r>
            <a:endParaRPr sz="900">
              <a:solidFill>
                <a:srgbClr val="6A737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puploc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&amp;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pigo.Puploc{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     face.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0.075*</a:t>
            </a:r>
            <a:r>
              <a:rPr lang="it" sz="9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float32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(face.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)),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     face.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0.175*</a:t>
            </a:r>
            <a:r>
              <a:rPr lang="it" sz="9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float32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(face.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)),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   </a:t>
            </a:r>
            <a:r>
              <a:rPr lang="it" sz="9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float32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(face.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0.25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Perturbs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perturb,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6A737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right eye</a:t>
            </a:r>
            <a:endParaRPr sz="900">
              <a:solidFill>
                <a:srgbClr val="6A737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puploc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&amp;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pigo.Puploc{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     face.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Row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0.075*</a:t>
            </a:r>
            <a:r>
              <a:rPr lang="it" sz="9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float32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(face.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)),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     face.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0.185*</a:t>
            </a:r>
            <a:r>
              <a:rPr lang="it" sz="9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float32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(face.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)),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   </a:t>
            </a:r>
            <a:r>
              <a:rPr lang="it" sz="9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float32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(face.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Scale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0.25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it" sz="9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Perturbs</a:t>
            </a: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perturb,</a:t>
            </a:r>
            <a:endParaRPr sz="9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5" name="Google Shape;155;p26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Short 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936950" y="262875"/>
            <a:ext cx="65913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Facial landmark points detection</a:t>
            </a:r>
            <a:endParaRPr/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7637" y="702575"/>
            <a:ext cx="3849925" cy="384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0000"/>
                </a:solidFill>
              </a:rPr>
              <a:t>- </a:t>
            </a:r>
            <a:r>
              <a:rPr lang="it" sz="1950">
                <a:solidFill>
                  <a:srgbClr val="000000"/>
                </a:solidFill>
                <a:highlight>
                  <a:srgbClr val="FFFFFF"/>
                </a:highlight>
              </a:rPr>
              <a:t>The landmark points are detected based on the results returned by the pupil localization function</a:t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6A737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7" name="Google Shape;167;p28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Landmark points detection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This can be achieved 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1.) flipping the sign of the column coordinate in tree nodes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2.) flipping the sign in the column coordinate for each binary test</a:t>
            </a:r>
            <a:endParaRPr/>
          </a:p>
        </p:txBody>
      </p:sp>
      <p:sp>
        <p:nvSpPr>
          <p:cNvPr id="173" name="Google Shape;173;p29"/>
          <p:cNvSpPr txBox="1"/>
          <p:nvPr>
            <p:ph type="title"/>
          </p:nvPr>
        </p:nvSpPr>
        <p:spPr>
          <a:xfrm>
            <a:off x="936950" y="262875"/>
            <a:ext cx="65913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Compute the landmark points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idx="1" type="subTitle"/>
          </p:nvPr>
        </p:nvSpPr>
        <p:spPr>
          <a:xfrm>
            <a:off x="2856850" y="1007675"/>
            <a:ext cx="3342300" cy="331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Endre Simo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twitter.com/simo_endre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github.com/esimov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esimov.com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Computer vision library for face detection, pupils/eyes localization and facial landmark points detection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The only face detection library in the Go ecosystem developed 100% in Go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53" name="Google Shape;53;p9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What is Pigo?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936950" y="262875"/>
            <a:ext cx="65913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Why it has been developed?</a:t>
            </a:r>
            <a:endParaRPr/>
          </a:p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All of the existing face detection libraries developed in Go are actually bindings (wrappers) around some C/C++ libraries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Bindings (using the cgo) most of the times are not cost effective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Compiling a C library to Go results in slower build times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The desire of a single binary file is just a desire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Installing OpenCV sometimes can be daunting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OpenCV is huge, impossible to deploy it on small platforms where space constraints are important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65" name="Google Shape;65;p11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Why it has been developed?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/>
          <p:nvPr>
            <p:ph type="title"/>
          </p:nvPr>
        </p:nvSpPr>
        <p:spPr>
          <a:xfrm>
            <a:off x="936950" y="262875"/>
            <a:ext cx="65913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What are the benefits of using Pigo?</a:t>
            </a:r>
            <a:endParaRPr/>
          </a:p>
        </p:txBody>
      </p:sp>
      <p:sp>
        <p:nvSpPr>
          <p:cNvPr id="71" name="Google Shape;71;p12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Very lightweight, no requirements for 3rd party modules and external libraries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Platform independent, one single executable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High processing speed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No need for image preprocessing prior detection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Simple and elegant API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CLI application bundled into the library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Fast detection of in-plane rotated faces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Pupils/eyes localization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Facial landmark points detection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WASM (Webassembly) support</a:t>
            </a:r>
            <a:endParaRPr/>
          </a:p>
        </p:txBody>
      </p:sp>
      <p:sp>
        <p:nvSpPr>
          <p:cNvPr id="77" name="Google Shape;77;p13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What are the benefits of using Pigo?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title"/>
          </p:nvPr>
        </p:nvSpPr>
        <p:spPr>
          <a:xfrm>
            <a:off x="936950" y="262875"/>
            <a:ext cx="6591300" cy="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Technical overview</a:t>
            </a:r>
            <a:endParaRPr/>
          </a:p>
        </p:txBody>
      </p:sp>
      <p:sp>
        <p:nvSpPr>
          <p:cNvPr id="83" name="Google Shape;83;p14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</a:t>
            </a:r>
            <a:r>
              <a:rPr b="1" lang="it"/>
              <a:t>Pigo</a:t>
            </a:r>
            <a:r>
              <a:rPr lang="it"/>
              <a:t> is constructed around cascade decision trees, but the cascade classifier </a:t>
            </a:r>
            <a:r>
              <a:rPr b="1" lang="it"/>
              <a:t>is in binary format</a:t>
            </a:r>
            <a:endParaRPr b="1"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The role of a classifier is to tell if a face is present in the current region or not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The classifier consists of a decision tree, where the results of pixel intensity comparison test are in binary format.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idx="1" type="body"/>
          </p:nvPr>
        </p:nvSpPr>
        <p:spPr>
          <a:xfrm>
            <a:off x="1214400" y="876525"/>
            <a:ext cx="6715200" cy="3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Because the cascades are encoded into a binary tree structure they first need to be unpacked.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- The unpacking method will return in the following struct:</a:t>
            </a:r>
            <a:endParaRPr/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rgbClr val="D73A4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it" sz="1100">
                <a:solidFill>
                  <a:srgbClr val="D73A4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it" sz="11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&amp;</a:t>
            </a: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Pigo{</a:t>
            </a:r>
            <a:endParaRPr sz="11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	treeDepth,</a:t>
            </a:r>
            <a:endParaRPr sz="11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	treeNum,</a:t>
            </a:r>
            <a:endParaRPr sz="11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	treeCodes,</a:t>
            </a:r>
            <a:endParaRPr sz="11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	treePred,</a:t>
            </a:r>
            <a:endParaRPr sz="11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	treeThreshold,</a:t>
            </a:r>
            <a:endParaRPr sz="11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	}, </a:t>
            </a:r>
            <a:r>
              <a:rPr lang="it" sz="1100">
                <a:solidFill>
                  <a:srgbClr val="005CC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nil</a:t>
            </a:r>
            <a:endParaRPr/>
          </a:p>
        </p:txBody>
      </p:sp>
      <p:sp>
        <p:nvSpPr>
          <p:cNvPr id="89" name="Google Shape;89;p15"/>
          <p:cNvSpPr txBox="1"/>
          <p:nvPr>
            <p:ph type="title"/>
          </p:nvPr>
        </p:nvSpPr>
        <p:spPr>
          <a:xfrm>
            <a:off x="936950" y="262875"/>
            <a:ext cx="65913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it"/>
              <a:t>Unpacking the cascade files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oLab">
  <a:themeElements>
    <a:clrScheme name="White - yellow ver 1-9">
      <a:dk1>
        <a:srgbClr val="8E68BC"/>
      </a:dk1>
      <a:lt1>
        <a:srgbClr val="FEF4CE"/>
      </a:lt1>
      <a:dk2>
        <a:srgbClr val="C6B1E5"/>
      </a:dk2>
      <a:lt2>
        <a:srgbClr val="FAC60A"/>
      </a:lt2>
      <a:accent1>
        <a:srgbClr val="490C13"/>
      </a:accent1>
      <a:accent2>
        <a:srgbClr val="FFFFFF"/>
      </a:accent2>
      <a:accent3>
        <a:srgbClr val="27213F"/>
      </a:accent3>
      <a:accent4>
        <a:srgbClr val="F7EFDF"/>
      </a:accent4>
      <a:accent5>
        <a:srgbClr val="8B3037"/>
      </a:accent5>
      <a:accent6>
        <a:srgbClr val="404040"/>
      </a:accent6>
      <a:hlink>
        <a:srgbClr val="8E68BC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